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70" r:id="rId4"/>
    <p:sldId id="259" r:id="rId5"/>
    <p:sldId id="260" r:id="rId6"/>
    <p:sldId id="261" r:id="rId7"/>
    <p:sldId id="264" r:id="rId8"/>
    <p:sldId id="262" r:id="rId9"/>
    <p:sldId id="265" r:id="rId10"/>
    <p:sldId id="271" r:id="rId11"/>
    <p:sldId id="267" r:id="rId12"/>
    <p:sldId id="272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55"/>
  </p:normalViewPr>
  <p:slideViewPr>
    <p:cSldViewPr snapToGrid="0" snapToObjects="1">
      <p:cViewPr varScale="1">
        <p:scale>
          <a:sx n="94" d="100"/>
          <a:sy n="94" d="100"/>
        </p:scale>
        <p:origin x="6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756D86-4A28-2F46-965A-9E660539AEF1}" type="datetimeFigureOut">
              <a:rPr lang="en-US" smtClean="0"/>
              <a:t>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C6A95A-5C36-CA4F-A943-577048F1ED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err="1"/>
              <a:t>Fitmotivation</a:t>
            </a:r>
            <a:r>
              <a:rPr lang="en-US" sz="4000" dirty="0"/>
              <a:t> Presents</a:t>
            </a:r>
            <a:br>
              <a:rPr lang="en-US" sz="4000" dirty="0"/>
            </a:br>
            <a:r>
              <a:rPr lang="en-US" dirty="0"/>
              <a:t>WHY WATER? 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10 Reasons to Exercise in The Water</a:t>
            </a:r>
          </a:p>
        </p:txBody>
      </p:sp>
    </p:spTree>
    <p:extLst>
      <p:ext uri="{BB962C8B-B14F-4D97-AF65-F5344CB8AC3E}">
        <p14:creationId xmlns:p14="http://schemas.microsoft.com/office/powerpoint/2010/main" val="537699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#7  Enhanced Results – Functional Fitness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Enhance activities of daily living (ADLs)</a:t>
            </a:r>
          </a:p>
          <a:p>
            <a:pPr lvl="0"/>
            <a:r>
              <a:rPr lang="en-US" dirty="0"/>
              <a:t>Improve endurance</a:t>
            </a:r>
          </a:p>
          <a:p>
            <a:pPr lvl="0"/>
            <a:r>
              <a:rPr lang="en-US" dirty="0"/>
              <a:t>Improve balance</a:t>
            </a:r>
          </a:p>
          <a:p>
            <a:pPr lvl="0"/>
            <a:r>
              <a:rPr lang="en-US" dirty="0"/>
              <a:t>Improve mobility</a:t>
            </a:r>
          </a:p>
          <a:p>
            <a:pPr lvl="0"/>
            <a:r>
              <a:rPr lang="en-US" dirty="0"/>
              <a:t>Your body doesn’t have an expiration 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16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#8  More From Core – Spinal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Vertical core training provides a safer position for some people to target their core muscles</a:t>
            </a:r>
          </a:p>
          <a:p>
            <a:pPr lvl="0"/>
            <a:r>
              <a:rPr lang="en-US" dirty="0"/>
              <a:t>Changes in body position due to properties of equipment &amp; water allow for creative core exercises </a:t>
            </a:r>
          </a:p>
          <a:p>
            <a:pPr lvl="0"/>
            <a:r>
              <a:rPr lang="en-US" dirty="0"/>
              <a:t>Flotation belt allows for maximal core recruitment in deep water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7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#9  Cross Training – Exercise Variability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Cross train at least twice a week in the water  </a:t>
            </a:r>
          </a:p>
          <a:p>
            <a:pPr lvl="0"/>
            <a:r>
              <a:rPr lang="en-US" dirty="0"/>
              <a:t>Run harder and jump higher in water</a:t>
            </a:r>
          </a:p>
          <a:p>
            <a:pPr lvl="0"/>
            <a:r>
              <a:rPr lang="en-US" dirty="0"/>
              <a:t>Apply all out force against resistance of the water    </a:t>
            </a:r>
          </a:p>
          <a:p>
            <a:pPr lvl="0"/>
            <a:r>
              <a:rPr lang="en-US" dirty="0"/>
              <a:t>High Intensity Interval Training (HIIT) classes such as </a:t>
            </a:r>
            <a:r>
              <a:rPr lang="en-US" dirty="0" err="1"/>
              <a:t>Tabata</a:t>
            </a:r>
            <a:r>
              <a:rPr lang="en-US" dirty="0"/>
              <a:t> provide opportunities to work really hard in the water</a:t>
            </a:r>
          </a:p>
          <a:p>
            <a:pPr lvl="0"/>
            <a:r>
              <a:rPr lang="en-US" dirty="0"/>
              <a:t>Kickboxing, Boot Camp, cycling and other intense formats</a:t>
            </a:r>
          </a:p>
          <a:p>
            <a:pPr lvl="0"/>
            <a:r>
              <a:rPr lang="en-US" dirty="0"/>
              <a:t>Pilates, Yoga, Ai Chi, </a:t>
            </a:r>
            <a:r>
              <a:rPr lang="en-US" dirty="0" err="1"/>
              <a:t>Barre</a:t>
            </a:r>
            <a:r>
              <a:rPr lang="en-US" dirty="0"/>
              <a:t> and other mind &amp; body formats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45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#10  Feels Good – Exercise Adherence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All life begins in water.  Being in water feels good.</a:t>
            </a:r>
          </a:p>
          <a:p>
            <a:pPr lvl="0"/>
            <a:r>
              <a:rPr lang="en-US" dirty="0"/>
              <a:t>Enjoying exercise increases adherence</a:t>
            </a:r>
          </a:p>
          <a:p>
            <a:pPr lvl="0"/>
            <a:r>
              <a:rPr lang="en-US" dirty="0"/>
              <a:t>Aquatic fitness is a sport</a:t>
            </a:r>
          </a:p>
          <a:p>
            <a:pPr lvl="0"/>
            <a:r>
              <a:rPr lang="en-US" dirty="0"/>
              <a:t>Discover your inner athlete in the pool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13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Thank you!  Now get in the water!</a:t>
            </a:r>
          </a:p>
        </p:txBody>
      </p:sp>
      <p:pic>
        <p:nvPicPr>
          <p:cNvPr id="4" name="Content Placeholder 3" descr="Markrunwater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8" b="36046"/>
          <a:stretch/>
        </p:blipFill>
        <p:spPr>
          <a:xfrm>
            <a:off x="566449" y="2392169"/>
            <a:ext cx="7863796" cy="4324785"/>
          </a:xfrm>
        </p:spPr>
      </p:pic>
    </p:spTree>
    <p:extLst>
      <p:ext uri="{BB962C8B-B14F-4D97-AF65-F5344CB8AC3E}">
        <p14:creationId xmlns:p14="http://schemas.microsoft.com/office/powerpoint/2010/main" val="3537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Aging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77 million people were born between 1946 and 1964, which is defined as the baby boomer era </a:t>
            </a:r>
          </a:p>
          <a:p>
            <a:r>
              <a:rPr lang="en-US" dirty="0"/>
              <a:t>The first baby boomer turned 65 on January 1, 2011</a:t>
            </a:r>
          </a:p>
          <a:p>
            <a:pPr lvl="0"/>
            <a:r>
              <a:rPr lang="en-US" dirty="0"/>
              <a:t>By 2030, the 65-plus population will double to about 71.5 million, and by 2050 will grow to 86.7 million people </a:t>
            </a:r>
          </a:p>
          <a:p>
            <a:pPr lvl="0"/>
            <a:r>
              <a:rPr lang="en-US" dirty="0"/>
              <a:t>An American turns 50 every 7 seconds—that's more than 12,500 people every day </a:t>
            </a:r>
          </a:p>
          <a:p>
            <a:pPr lvl="0"/>
            <a:r>
              <a:rPr lang="en-US" dirty="0"/>
              <a:t> Currently, those aged 50 and older will represent 45% of the U.S. population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7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your Inner Athlete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Aquatic fitness has changed dramatically in the last 20 years</a:t>
            </a:r>
          </a:p>
          <a:p>
            <a:r>
              <a:rPr lang="en-US" dirty="0"/>
              <a:t>More aggressive &amp; athletic programming is available</a:t>
            </a:r>
          </a:p>
          <a:p>
            <a:r>
              <a:rPr lang="en-US" dirty="0"/>
              <a:t>Water provides opportunities to do exercise in ways that you never could on land</a:t>
            </a:r>
          </a:p>
          <a:p>
            <a:r>
              <a:rPr lang="en-US" dirty="0"/>
              <a:t>Most land activities can be done in water:  High Intensity Interval Training (HIIT), </a:t>
            </a:r>
            <a:r>
              <a:rPr lang="en-US" dirty="0" err="1"/>
              <a:t>Tabata</a:t>
            </a:r>
            <a:r>
              <a:rPr lang="en-US" dirty="0"/>
              <a:t>, Boot Camp, Kickboxing, Cycling, Pilates, yoga and more</a:t>
            </a:r>
          </a:p>
        </p:txBody>
      </p:sp>
    </p:spTree>
    <p:extLst>
      <p:ext uri="{BB962C8B-B14F-4D97-AF65-F5344CB8AC3E}">
        <p14:creationId xmlns:p14="http://schemas.microsoft.com/office/powerpoint/2010/main" val="170197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#1  BUOYANCY:  REDUCED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Buoyancy is the upward vertical force exclusive to a fluid environment</a:t>
            </a:r>
          </a:p>
          <a:p>
            <a:pPr lvl="0"/>
            <a:r>
              <a:rPr lang="en-US" dirty="0"/>
              <a:t>It is the opposite of gravity, a downward vertical force</a:t>
            </a:r>
          </a:p>
          <a:p>
            <a:pPr lvl="0"/>
            <a:r>
              <a:rPr lang="en-US" dirty="0"/>
              <a:t>Buoyancy reduces effects of gravity and lessens joint impact</a:t>
            </a:r>
          </a:p>
          <a:p>
            <a:pPr lvl="0"/>
            <a:r>
              <a:rPr lang="en-US" dirty="0"/>
              <a:t>A body immersed to waist level bears around 50% of body weight </a:t>
            </a:r>
          </a:p>
          <a:p>
            <a:pPr lvl="0"/>
            <a:r>
              <a:rPr lang="en-US" dirty="0"/>
              <a:t>A body immersed to chest level bears around 25-35% of body weight </a:t>
            </a:r>
          </a:p>
          <a:p>
            <a:pPr lvl="0"/>
            <a:r>
              <a:rPr lang="en-US" dirty="0"/>
              <a:t>A body immersed to neck level bears around 10% of body weight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1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#2  Zero Gravity – Zero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Deep water exercise provides a zero gravity workout</a:t>
            </a:r>
          </a:p>
          <a:p>
            <a:pPr lvl="0"/>
            <a:r>
              <a:rPr lang="en-US" dirty="0"/>
              <a:t>A zero gravity workout provides unique exercise opportunities to work hard with zero impact on joints</a:t>
            </a:r>
          </a:p>
          <a:p>
            <a:pPr lvl="0"/>
            <a:r>
              <a:rPr lang="en-US" dirty="0"/>
              <a:t>Deep water fitness is more challenging because you expend more energy staying afloat, aligned and vertical.</a:t>
            </a:r>
          </a:p>
          <a:p>
            <a:r>
              <a:rPr lang="en-US" dirty="0"/>
              <a:t>Decompression of spine occurs in deep water due to elongation of the spine while vertical &amp; suspended.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9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84" y="190211"/>
            <a:ext cx="8229600" cy="1143000"/>
          </a:xfrm>
        </p:spPr>
        <p:txBody>
          <a:bodyPr/>
          <a:lstStyle/>
          <a:p>
            <a:r>
              <a:rPr lang="en-US" sz="3200" dirty="0"/>
              <a:t>#3  Water Immersion – Improved Circulation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Hydrostatic pressure can assist respiratory function </a:t>
            </a:r>
          </a:p>
          <a:p>
            <a:pPr lvl="0"/>
            <a:r>
              <a:rPr lang="en-US" dirty="0"/>
              <a:t>Immersion helps improve heart function &amp; circulation</a:t>
            </a:r>
          </a:p>
          <a:p>
            <a:pPr lvl="0"/>
            <a:r>
              <a:rPr lang="en-US" dirty="0"/>
              <a:t>Aquatic exercise recommended for people with circulatory issues </a:t>
            </a:r>
          </a:p>
          <a:p>
            <a:pPr lvl="0"/>
            <a:r>
              <a:rPr lang="en-US" dirty="0"/>
              <a:t>Improved circulation can decrease swelling</a:t>
            </a:r>
          </a:p>
          <a:p>
            <a:pPr lvl="0"/>
            <a:r>
              <a:rPr lang="en-US" dirty="0"/>
              <a:t>Decreased swelling can help improve arthritic conditions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20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#4  Exercise in Water – Sleep Better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Water temperature cools body temperature </a:t>
            </a:r>
          </a:p>
          <a:p>
            <a:pPr lvl="0"/>
            <a:r>
              <a:rPr lang="en-US" dirty="0"/>
              <a:t>Sleep better when cooled</a:t>
            </a:r>
          </a:p>
          <a:p>
            <a:pPr lvl="0"/>
            <a:r>
              <a:rPr lang="en-US" dirty="0"/>
              <a:t>The water’s resistance fatigues muscles </a:t>
            </a:r>
          </a:p>
          <a:p>
            <a:pPr lvl="0"/>
            <a:r>
              <a:rPr lang="en-US" dirty="0"/>
              <a:t>Fatigued muscles require rest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6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#5  Resisted Movement – Muscular Balance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Water is 784 times more dense/viscous than air </a:t>
            </a:r>
          </a:p>
          <a:p>
            <a:pPr lvl="0"/>
            <a:r>
              <a:rPr lang="en-US" dirty="0"/>
              <a:t>Water provides 12 times more resistance than air</a:t>
            </a:r>
          </a:p>
          <a:p>
            <a:pPr lvl="0"/>
            <a:r>
              <a:rPr lang="en-US" dirty="0"/>
              <a:t>Submerged movement is resisted in all directions </a:t>
            </a:r>
          </a:p>
          <a:p>
            <a:pPr lvl="0"/>
            <a:r>
              <a:rPr lang="en-US" dirty="0"/>
              <a:t>Muscles work in pairs – improving joint integrity</a:t>
            </a:r>
          </a:p>
          <a:p>
            <a:pPr lvl="0"/>
            <a:r>
              <a:rPr lang="en-US" dirty="0"/>
              <a:t>Muscular imbalance can lead to joint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76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#6  Weight Loss – Safe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9.8 calories burned per minute </a:t>
            </a:r>
          </a:p>
          <a:p>
            <a:pPr lvl="0"/>
            <a:r>
              <a:rPr lang="en-US" dirty="0"/>
              <a:t>35-minute cardio session = 343 calories </a:t>
            </a:r>
          </a:p>
          <a:p>
            <a:pPr lvl="0"/>
            <a:r>
              <a:rPr lang="en-US" dirty="0"/>
              <a:t>60-minute class typically burns 400-500 calories</a:t>
            </a:r>
          </a:p>
          <a:p>
            <a:pPr lvl="0"/>
            <a:r>
              <a:rPr lang="en-US" dirty="0"/>
              <a:t>Safer exercise environment for overweight people due to reduced impact on joints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07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191</TotalTime>
  <Words>652</Words>
  <Application>Microsoft Macintosh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Calisto MT</vt:lpstr>
      <vt:lpstr>Wingdings</vt:lpstr>
      <vt:lpstr>Genesis</vt:lpstr>
      <vt:lpstr>Fitmotivation Presents WHY WATER?  </vt:lpstr>
      <vt:lpstr>The Aging Population</vt:lpstr>
      <vt:lpstr>Channel your Inner Athlete</vt:lpstr>
      <vt:lpstr>#1  BUOYANCY:  REDUCED IMPACT</vt:lpstr>
      <vt:lpstr>#2  Zero Gravity – Zero Impact</vt:lpstr>
      <vt:lpstr>#3  Water Immersion – Improved Circulation</vt:lpstr>
      <vt:lpstr>#4  Exercise in Water – Sleep Better</vt:lpstr>
      <vt:lpstr>#5  Resisted Movement – Muscular Balance </vt:lpstr>
      <vt:lpstr>#6  Weight Loss – Safe Exercise</vt:lpstr>
      <vt:lpstr>#7  Enhanced Results – Functional Fitness</vt:lpstr>
      <vt:lpstr>#8  More From Core – Spinal Health</vt:lpstr>
      <vt:lpstr>#9  Cross Training – Exercise Variability</vt:lpstr>
      <vt:lpstr>#10  Feels Good – Exercise Adherence</vt:lpstr>
      <vt:lpstr>Thank you!  Now get in the water!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Benefits of Aquatic Exercise</dc:title>
  <dc:creator>Mark Grevelding</dc:creator>
  <cp:lastModifiedBy>Mark Grevelding</cp:lastModifiedBy>
  <cp:revision>12</cp:revision>
  <dcterms:created xsi:type="dcterms:W3CDTF">2015-01-14T22:45:23Z</dcterms:created>
  <dcterms:modified xsi:type="dcterms:W3CDTF">2020-01-19T23:30:12Z</dcterms:modified>
</cp:coreProperties>
</file>